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5" r:id="rId4"/>
    <p:sldMasterId id="2147483716" r:id="rId5"/>
    <p:sldMasterId id="214748371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y="5143500" cx="9144000"/>
  <p:notesSz cx="6858000" cy="9144000"/>
  <p:embeddedFontLst>
    <p:embeddedFont>
      <p:font typeface="Montserrat"/>
      <p:bold r:id="rId25"/>
      <p:boldItalic r:id="rId26"/>
    </p:embeddedFont>
    <p:embeddedFont>
      <p:font typeface="Open Sans SemiBold"/>
      <p:regular r:id="rId27"/>
      <p:bold r:id="rId28"/>
      <p:italic r:id="rId29"/>
      <p:boldItalic r:id="rId30"/>
    </p:embeddedFont>
    <p:embeddedFont>
      <p:font typeface="Montserrat ExtraBold"/>
      <p:bold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OpenSansSemiBold-bold.fntdata"/><Relationship Id="rId27" Type="http://schemas.openxmlformats.org/officeDocument/2006/relationships/font" Target="fonts/OpenSansSemiBold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OpenSansSemiBold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MontserratExtraBold-bold.fntdata"/><Relationship Id="rId30" Type="http://schemas.openxmlformats.org/officeDocument/2006/relationships/font" Target="fonts/OpenSansSemiBold-boldItalic.fntdata"/><Relationship Id="rId11" Type="http://schemas.openxmlformats.org/officeDocument/2006/relationships/slide" Target="slides/slide4.xml"/><Relationship Id="rId33" Type="http://schemas.openxmlformats.org/officeDocument/2006/relationships/font" Target="fonts/OpenSans-regular.fntdata"/><Relationship Id="rId10" Type="http://schemas.openxmlformats.org/officeDocument/2006/relationships/slide" Target="slides/slide3.xml"/><Relationship Id="rId32" Type="http://schemas.openxmlformats.org/officeDocument/2006/relationships/font" Target="fonts/MontserratExtraBold-boldItalic.fntdata"/><Relationship Id="rId13" Type="http://schemas.openxmlformats.org/officeDocument/2006/relationships/slide" Target="slides/slide6.xml"/><Relationship Id="rId35" Type="http://schemas.openxmlformats.org/officeDocument/2006/relationships/font" Target="fonts/OpenSans-italic.fntdata"/><Relationship Id="rId12" Type="http://schemas.openxmlformats.org/officeDocument/2006/relationships/slide" Target="slides/slide5.xml"/><Relationship Id="rId34" Type="http://schemas.openxmlformats.org/officeDocument/2006/relationships/font" Target="fonts/OpenSans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455bd16ee_0_1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d455bd16ee_0_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1397b5ac8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1397b5ac8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f9e4c3937f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f9e4c3937f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9e4c3937f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f9e4c3937f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9e4c3937f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f9e4c3937f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d9f9ad14c_1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d9f9ad14c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f9e4c3937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f9e4c393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f9e4c393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f9e4c393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d06165e40a_0_4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d06165e40a_0_4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1b2da52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21b2da52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9e4c3937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f9e4c3937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39f4678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139f4678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39f4678f6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139f4678f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39f4678f6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139f4678f6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139f4678f6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139f4678f6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39f4678f6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139f4678f6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f9e4c3937f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f9e4c3937f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20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5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6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7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30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30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Google Shape;99;p30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30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31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31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31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31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32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32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32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32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32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32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5" name="Google Shape;115;p32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2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2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32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33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33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33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33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5" name="Google Shape;125;p33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33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33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34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5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6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8" name="Google Shape;138;p36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36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7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41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62" name="Google Shape;162;p4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409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163" name="Google Shape;163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5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6" name="Google Shape;166;p45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8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9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4" name="Google Shape;174;p49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2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81" name="Google Shape;181;p52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409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3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4" name="Google Shape;184;p53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4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54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5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0" name="Google Shape;190;p55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56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7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8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9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0" name="Google Shape;200;p59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59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</p:sp>
      <p:sp>
        <p:nvSpPr>
          <p:cNvPr id="202" name="Google Shape;202;p59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59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0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6" name="Google Shape;206;p60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60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60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</p:sp>
      <p:sp>
        <p:nvSpPr>
          <p:cNvPr id="209" name="Google Shape;209;p60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2" name="Google Shape;212;p61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213" name="Google Shape;213;p61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14" name="Google Shape;214;p61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15" name="Google Shape;215;p61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16" name="Google Shape;216;p61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17" name="Google Shape;217;p61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18" name="Google Shape;218;p61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19" name="Google Shape;219;p61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20" name="Google Shape;220;p61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21" name="Google Shape;221;p61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409"/>
              </a:srgbClr>
            </a:outerShdw>
          </a:effectLst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2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4" name="Google Shape;224;p62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25" name="Google Shape;225;p62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26" name="Google Shape;226;p62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27" name="Google Shape;227;p62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28" name="Google Shape;228;p62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29" name="Google Shape;229;p62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30" name="Google Shape;230;p62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3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3" name="Google Shape;233;p63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409"/>
              </a:srgbClr>
            </a:outerShdw>
          </a:effectLst>
        </p:spPr>
      </p:sp>
      <p:sp>
        <p:nvSpPr>
          <p:cNvPr id="234" name="Google Shape;234;p63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7" name="Google Shape;237;p64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409"/>
              </a:srgbClr>
            </a:outerShdw>
          </a:effectLst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5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0" name="Google Shape;240;p65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241" name="Google Shape;241;p65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242" name="Google Shape;242;p65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6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5" name="Google Shape;245;p66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7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68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9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2" name="Google Shape;252;p69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0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5" name="Google Shape;255;p70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0" Type="http://schemas.openxmlformats.org/officeDocument/2006/relationships/theme" Target="../theme/theme3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6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0.xml"/><Relationship Id="rId3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65.xml"/><Relationship Id="rId5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4.xml"/><Relationship Id="rId29" Type="http://schemas.openxmlformats.org/officeDocument/2006/relationships/slideLayout" Target="../slideLayouts/slideLayout67.xml"/><Relationship Id="rId7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6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" name="Google Shape;155;p42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6" name="Google Shape;156;p42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42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58" name="Google Shape;158;p4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712" r:id="rId27"/>
    <p:sldLayoutId id="2147483713" r:id="rId28"/>
    <p:sldLayoutId id="2147483714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en.islcollective.com/video-lessons/6-resume-mistakes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youtu.be/XF60Tceob2M" TargetMode="External"/><Relationship Id="rId4" Type="http://schemas.openxmlformats.org/officeDocument/2006/relationships/hyperlink" Target="https://docs.google.com/document/d/1qfdf_ivpDj4QsmFy2fcJ9-iBhvs-zhMH4hD01HZWbh0/edit?usp=sharing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71"/>
          <p:cNvPicPr preferRelativeResize="0"/>
          <p:nvPr/>
        </p:nvPicPr>
        <p:blipFill rotWithShape="1">
          <a:blip r:embed="rId3">
            <a:alphaModFix/>
          </a:blip>
          <a:srcRect b="1456" l="0" r="0" t="1465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  <p:sp>
        <p:nvSpPr>
          <p:cNvPr id="261" name="Google Shape;261;p71"/>
          <p:cNvSpPr txBox="1"/>
          <p:nvPr/>
        </p:nvSpPr>
        <p:spPr>
          <a:xfrm>
            <a:off x="5051075" y="1803300"/>
            <a:ext cx="30438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Methodist, course creator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2" name="Google Shape;262;p71"/>
          <p:cNvPicPr preferRelativeResize="0"/>
          <p:nvPr/>
        </p:nvPicPr>
        <p:blipFill rotWithShape="1">
          <a:blip r:embed="rId4">
            <a:alphaModFix/>
          </a:blip>
          <a:srcRect b="0" l="2803" r="2794" t="0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80"/>
          <p:cNvSpPr txBox="1"/>
          <p:nvPr/>
        </p:nvSpPr>
        <p:spPr>
          <a:xfrm>
            <a:off x="1421350" y="62175"/>
            <a:ext cx="6618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ExtraBold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mistakes do people usually make in their CVs (resumes)? </a:t>
            </a:r>
            <a:endParaRPr sz="1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ExtraBold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important to include in your CV (resume)?</a:t>
            </a:r>
            <a:endParaRPr sz="1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322" name="Google Shape;322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3750" y="1154250"/>
            <a:ext cx="5596503" cy="3497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81"/>
          <p:cNvSpPr/>
          <p:nvPr/>
        </p:nvSpPr>
        <p:spPr>
          <a:xfrm>
            <a:off x="1288100" y="1225900"/>
            <a:ext cx="6396000" cy="234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81"/>
          <p:cNvSpPr txBox="1"/>
          <p:nvPr/>
        </p:nvSpPr>
        <p:spPr>
          <a:xfrm>
            <a:off x="1101550" y="35550"/>
            <a:ext cx="667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latin typeface="Montserrat ExtraBold"/>
                <a:ea typeface="Montserrat ExtraBold"/>
                <a:cs typeface="Montserrat ExtraBold"/>
                <a:sym typeface="Montserrat ExtraBold"/>
                <a:hlinkClick r:id="rId3"/>
              </a:rPr>
              <a:t>Watch the video</a:t>
            </a:r>
            <a:r>
              <a:rPr lang="en" sz="19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and answer the questions below</a:t>
            </a:r>
            <a:endParaRPr sz="19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29" name="Google Shape;329;p81"/>
          <p:cNvSpPr txBox="1"/>
          <p:nvPr/>
        </p:nvSpPr>
        <p:spPr>
          <a:xfrm>
            <a:off x="1533200" y="1293100"/>
            <a:ext cx="59058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600"/>
              <a:buFont typeface="Montserrat ExtraBold"/>
              <a:buAutoNum type="arabicPeriod"/>
            </a:pPr>
            <a:r>
              <a:rPr lang="en" sz="16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this video about?</a:t>
            </a:r>
            <a:endParaRPr sz="16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600"/>
              <a:buFont typeface="Montserrat ExtraBold"/>
              <a:buAutoNum type="arabicPeriod"/>
            </a:pPr>
            <a:r>
              <a:rPr lang="en" sz="16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mistakes are fatal in your resume? Why are they fatal?</a:t>
            </a:r>
            <a:endParaRPr sz="16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600"/>
              <a:buFont typeface="Montserrat ExtraBold"/>
              <a:buAutoNum type="arabicPeriod"/>
            </a:pPr>
            <a:r>
              <a:rPr lang="en" sz="16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should a resume tell recruiters?</a:t>
            </a:r>
            <a:endParaRPr sz="16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600"/>
              <a:buFont typeface="Montserrat ExtraBold"/>
              <a:buAutoNum type="arabicPeriod"/>
            </a:pPr>
            <a:r>
              <a:rPr lang="en" sz="16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T-style cover letter? Why is this format good?</a:t>
            </a:r>
            <a:endParaRPr sz="21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2"/>
          <p:cNvSpPr txBox="1"/>
          <p:nvPr/>
        </p:nvSpPr>
        <p:spPr>
          <a:xfrm>
            <a:off x="1918900" y="978600"/>
            <a:ext cx="58719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Not proofreading your resume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TMI (too much information) - gender, date of birth, personal picture, nationality, marital status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Employment dates without months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Listing job duties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Making your resume too long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Failing to tailor your resume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p82"/>
          <p:cNvSpPr txBox="1"/>
          <p:nvPr/>
        </p:nvSpPr>
        <p:spPr>
          <a:xfrm>
            <a:off x="1101550" y="71075"/>
            <a:ext cx="7506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can you avoid these mistakes according to the video? 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are they fatal?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3"/>
          <p:cNvSpPr txBox="1"/>
          <p:nvPr/>
        </p:nvSpPr>
        <p:spPr>
          <a:xfrm>
            <a:off x="1083750" y="73400"/>
            <a:ext cx="738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341" name="Google Shape;341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2500"/>
            <a:ext cx="5041374" cy="3781026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83"/>
          <p:cNvSpPr txBox="1"/>
          <p:nvPr/>
        </p:nvSpPr>
        <p:spPr>
          <a:xfrm>
            <a:off x="4572000" y="1256563"/>
            <a:ext cx="4453500" cy="22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You’re </a:t>
            </a: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divided</a:t>
            </a: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into 2 groups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Group A:</a:t>
            </a: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list the mistakes in CV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Group B:</a:t>
            </a: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list good tips you should follow to build a proper CV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84"/>
          <p:cNvSpPr/>
          <p:nvPr/>
        </p:nvSpPr>
        <p:spPr>
          <a:xfrm>
            <a:off x="2194200" y="1208150"/>
            <a:ext cx="4797000" cy="175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84"/>
          <p:cNvSpPr txBox="1"/>
          <p:nvPr/>
        </p:nvSpPr>
        <p:spPr>
          <a:xfrm>
            <a:off x="1874400" y="1412475"/>
            <a:ext cx="51168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HW: </a:t>
            </a:r>
            <a:endParaRPr sz="2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write a CV</a:t>
            </a:r>
            <a:endParaRPr b="1" sz="29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85"/>
          <p:cNvSpPr txBox="1"/>
          <p:nvPr/>
        </p:nvSpPr>
        <p:spPr>
          <a:xfrm>
            <a:off x="3122200" y="1267375"/>
            <a:ext cx="56691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latin typeface="Montserrat"/>
                <a:ea typeface="Montserrat"/>
                <a:cs typeface="Montserrat"/>
                <a:sym typeface="Montserrat"/>
              </a:rPr>
              <a:t>What can you do after this lesson?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learned: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to write a resume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to answer the question: 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are you improving your professional skills?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" name="Google Shape;354;p85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5" name="Google Shape;355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1886" y="310149"/>
            <a:ext cx="467334" cy="467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7" name="Google Shape;357;p85"/>
          <p:cNvCxnSpPr/>
          <p:nvPr/>
        </p:nvCxnSpPr>
        <p:spPr>
          <a:xfrm>
            <a:off x="7829625" y="4668525"/>
            <a:ext cx="6096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6"/>
          <p:cNvSpPr txBox="1"/>
          <p:nvPr/>
        </p:nvSpPr>
        <p:spPr>
          <a:xfrm>
            <a:off x="360950" y="598550"/>
            <a:ext cx="82386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Useful links: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Video</a:t>
            </a: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6 resume mistakes that can cost you the job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Words from this lesson: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Glossary 9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87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8" name="Google Shape;368;p87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8375" y="238125"/>
            <a:ext cx="4667250" cy="466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73"/>
          <p:cNvSpPr txBox="1"/>
          <p:nvPr/>
        </p:nvSpPr>
        <p:spPr>
          <a:xfrm>
            <a:off x="3293725" y="376825"/>
            <a:ext cx="57051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Lesson Plan:</a:t>
            </a:r>
            <a:endParaRPr b="1" sz="3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How to write a resume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Practice answering the question: 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How are you improving your professional skills?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73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1975" y="572112"/>
            <a:ext cx="5144501" cy="343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74"/>
          <p:cNvSpPr txBox="1"/>
          <p:nvPr/>
        </p:nvSpPr>
        <p:spPr>
          <a:xfrm>
            <a:off x="1701975" y="69400"/>
            <a:ext cx="6801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Look at the picture. What’s happening here?</a:t>
            </a:r>
            <a:endParaRPr sz="1700">
              <a:solidFill>
                <a:srgbClr val="22222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81" name="Google Shape;281;p74"/>
          <p:cNvSpPr txBox="1"/>
          <p:nvPr/>
        </p:nvSpPr>
        <p:spPr>
          <a:xfrm>
            <a:off x="1655375" y="4129625"/>
            <a:ext cx="564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are we going to speak about today?</a:t>
            </a:r>
            <a:endParaRPr sz="1800">
              <a:solidFill>
                <a:srgbClr val="22222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5"/>
          <p:cNvSpPr/>
          <p:nvPr/>
        </p:nvSpPr>
        <p:spPr>
          <a:xfrm>
            <a:off x="423700" y="2243750"/>
            <a:ext cx="8208300" cy="59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75"/>
          <p:cNvSpPr txBox="1"/>
          <p:nvPr/>
        </p:nvSpPr>
        <p:spPr>
          <a:xfrm>
            <a:off x="246450" y="2291450"/>
            <a:ext cx="86511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50">
                <a:latin typeface="Montserrat"/>
                <a:ea typeface="Montserrat"/>
                <a:cs typeface="Montserrat"/>
                <a:sym typeface="Montserrat"/>
              </a:rPr>
              <a:t>What ways of improving</a:t>
            </a:r>
            <a:r>
              <a:rPr b="1" lang="en" sz="2050">
                <a:latin typeface="Montserrat"/>
                <a:ea typeface="Montserrat"/>
                <a:cs typeface="Montserrat"/>
                <a:sym typeface="Montserrat"/>
              </a:rPr>
              <a:t> professional skills do you know?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8" name="Google Shape;288;p75"/>
          <p:cNvPicPr preferRelativeResize="0"/>
          <p:nvPr/>
        </p:nvPicPr>
        <p:blipFill rotWithShape="1">
          <a:blip r:embed="rId3">
            <a:alphaModFix/>
          </a:blip>
          <a:srcRect b="-10970" l="0" r="0" t="10970"/>
          <a:stretch/>
        </p:blipFill>
        <p:spPr>
          <a:xfrm>
            <a:off x="956800" y="-315825"/>
            <a:ext cx="2886050" cy="295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75" y="2997825"/>
            <a:ext cx="3609226" cy="217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5100" y="2571738"/>
            <a:ext cx="2819850" cy="2601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23972" y="67850"/>
            <a:ext cx="3107299" cy="2120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76"/>
          <p:cNvSpPr/>
          <p:nvPr/>
        </p:nvSpPr>
        <p:spPr>
          <a:xfrm>
            <a:off x="2371375" y="1110425"/>
            <a:ext cx="4717500" cy="383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76"/>
          <p:cNvSpPr txBox="1"/>
          <p:nvPr/>
        </p:nvSpPr>
        <p:spPr>
          <a:xfrm>
            <a:off x="2424675" y="1181700"/>
            <a:ext cx="47175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500"/>
              <a:buFont typeface="Montserrat ExtraBold"/>
              <a:buAutoNum type="arabicPeriod"/>
            </a:pPr>
            <a:r>
              <a:rPr lang="en" sz="15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Overcome your fears</a:t>
            </a:r>
            <a:endParaRPr sz="15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500"/>
              <a:buFont typeface="Montserrat ExtraBold"/>
              <a:buAutoNum type="arabicPeriod"/>
            </a:pPr>
            <a:r>
              <a:rPr lang="en" sz="15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Learn something new</a:t>
            </a:r>
            <a:endParaRPr sz="15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500"/>
              <a:buFont typeface="Montserrat ExtraBold"/>
              <a:buAutoNum type="arabicPeriod"/>
            </a:pPr>
            <a:r>
              <a:rPr lang="en" sz="15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Ask for feedback</a:t>
            </a:r>
            <a:endParaRPr sz="15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500"/>
              <a:buFont typeface="Montserrat ExtraBold"/>
              <a:buAutoNum type="arabicPeriod"/>
            </a:pPr>
            <a:r>
              <a:rPr lang="en" sz="15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Observe others</a:t>
            </a:r>
            <a:endParaRPr sz="15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500"/>
              <a:buFont typeface="Montserrat ExtraBold"/>
              <a:buAutoNum type="arabicPeriod"/>
            </a:pPr>
            <a:r>
              <a:rPr lang="en" sz="15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Get a mentor</a:t>
            </a:r>
            <a:endParaRPr sz="15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500"/>
              <a:buFont typeface="Montserrat ExtraBold"/>
              <a:buAutoNum type="arabicPeriod"/>
            </a:pPr>
            <a:r>
              <a:rPr lang="en" sz="15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Work through challenging situations</a:t>
            </a:r>
            <a:endParaRPr sz="15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500"/>
              <a:buFont typeface="Montserrat ExtraBold"/>
              <a:buAutoNum type="arabicPeriod"/>
            </a:pPr>
            <a:r>
              <a:rPr lang="en" sz="15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Believe in yourself</a:t>
            </a:r>
            <a:endParaRPr sz="15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6B08"/>
              </a:buClr>
              <a:buSzPts val="1500"/>
              <a:buFont typeface="Montserrat ExtraBold"/>
              <a:buAutoNum type="arabicPeriod"/>
            </a:pPr>
            <a:r>
              <a:rPr lang="en" sz="15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Adapt to change</a:t>
            </a:r>
            <a:endParaRPr sz="16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98" name="Google Shape;298;p76"/>
          <p:cNvSpPr txBox="1"/>
          <p:nvPr/>
        </p:nvSpPr>
        <p:spPr>
          <a:xfrm>
            <a:off x="1173025" y="53300"/>
            <a:ext cx="71142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Look through the list. Choose 1 or 2 points which are the most important to you for improving your professional skills? Explain your choice.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77"/>
          <p:cNvSpPr txBox="1"/>
          <p:nvPr/>
        </p:nvSpPr>
        <p:spPr>
          <a:xfrm>
            <a:off x="496300" y="411950"/>
            <a:ext cx="8247600" cy="41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Have a look at the ways to improve your professional skills. </a:t>
            </a:r>
            <a:endParaRPr b="1" sz="185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Do you do anything from this list?</a:t>
            </a:r>
            <a:endParaRPr b="1" sz="185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550">
                <a:latin typeface="Montserrat"/>
                <a:ea typeface="Montserrat"/>
                <a:cs typeface="Montserrat"/>
                <a:sym typeface="Montserrat"/>
              </a:rPr>
              <a:t>1.  </a:t>
            </a:r>
            <a:r>
              <a:rPr b="1" lang="en" sz="1550" u="sng">
                <a:latin typeface="Montserrat"/>
                <a:ea typeface="Montserrat"/>
                <a:cs typeface="Montserrat"/>
                <a:sym typeface="Montserrat"/>
              </a:rPr>
              <a:t>Specialized course:</a:t>
            </a:r>
            <a:r>
              <a:rPr b="1" lang="en" sz="155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550">
              <a:latin typeface="Montserrat"/>
              <a:ea typeface="Montserrat"/>
              <a:cs typeface="Montserrat"/>
              <a:sym typeface="Montserrat"/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50"/>
              <a:buFont typeface="Montserrat"/>
              <a:buChar char="-"/>
            </a:pPr>
            <a:r>
              <a:rPr lang="en" sz="1550">
                <a:latin typeface="Montserrat"/>
                <a:ea typeface="Montserrat"/>
                <a:cs typeface="Montserrat"/>
                <a:sym typeface="Montserrat"/>
              </a:rPr>
              <a:t>talk about a specialized course that you are taking to improve your skills.</a:t>
            </a:r>
            <a:endParaRPr sz="15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550"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b="1" lang="en" sz="1550" u="sng">
                <a:latin typeface="Montserrat"/>
                <a:ea typeface="Montserrat"/>
                <a:cs typeface="Montserrat"/>
                <a:sym typeface="Montserrat"/>
              </a:rPr>
              <a:t>After work-hours study:</a:t>
            </a:r>
            <a:endParaRPr b="1" sz="1550" u="sng">
              <a:latin typeface="Montserrat"/>
              <a:ea typeface="Montserrat"/>
              <a:cs typeface="Montserrat"/>
              <a:sym typeface="Montserrat"/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50"/>
              <a:buFont typeface="Montserrat"/>
              <a:buChar char="-"/>
            </a:pPr>
            <a:r>
              <a:rPr lang="en" sz="1550">
                <a:latin typeface="Montserrat"/>
                <a:ea typeface="Montserrat"/>
                <a:cs typeface="Montserrat"/>
                <a:sym typeface="Montserrat"/>
              </a:rPr>
              <a:t>talk about after work-hours study. You can mention names of online courses, magazines, books etc.</a:t>
            </a:r>
            <a:endParaRPr sz="15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550"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b="1" lang="en" sz="1550" u="sng">
                <a:latin typeface="Montserrat"/>
                <a:ea typeface="Montserrat"/>
                <a:cs typeface="Montserrat"/>
                <a:sym typeface="Montserrat"/>
              </a:rPr>
              <a:t>English learning:</a:t>
            </a:r>
            <a:endParaRPr b="1" sz="1550" u="sng">
              <a:latin typeface="Montserrat"/>
              <a:ea typeface="Montserrat"/>
              <a:cs typeface="Montserrat"/>
              <a:sym typeface="Montserrat"/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50"/>
              <a:buFont typeface="Montserrat"/>
              <a:buChar char="-"/>
            </a:pPr>
            <a:r>
              <a:rPr lang="en" sz="1550">
                <a:latin typeface="Montserrat"/>
                <a:ea typeface="Montserrat"/>
                <a:cs typeface="Montserrat"/>
                <a:sym typeface="Montserrat"/>
              </a:rPr>
              <a:t>talk about your English courses or that you are taking classes with a tutor. Speak about your achievements and how your English can help you at work.</a:t>
            </a:r>
            <a:endParaRPr sz="15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55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8"/>
          <p:cNvSpPr txBox="1"/>
          <p:nvPr/>
        </p:nvSpPr>
        <p:spPr>
          <a:xfrm>
            <a:off x="667600" y="411950"/>
            <a:ext cx="79050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50">
                <a:latin typeface="Montserrat"/>
                <a:ea typeface="Montserrat"/>
                <a:cs typeface="Montserrat"/>
                <a:sym typeface="Montserrat"/>
              </a:rPr>
              <a:t>      </a:t>
            </a:r>
            <a:r>
              <a:rPr b="1" i="1" lang="en" sz="2150">
                <a:latin typeface="Montserrat"/>
                <a:ea typeface="Montserrat"/>
                <a:cs typeface="Montserrat"/>
                <a:sym typeface="Montserrat"/>
              </a:rPr>
              <a:t>How are you improving your professional skills?</a:t>
            </a:r>
            <a:endParaRPr b="1" i="1" sz="21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9" name="Google Shape;309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550" y="1158475"/>
            <a:ext cx="7904900" cy="338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150" y="152400"/>
            <a:ext cx="373789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79"/>
          <p:cNvSpPr txBox="1"/>
          <p:nvPr/>
        </p:nvSpPr>
        <p:spPr>
          <a:xfrm>
            <a:off x="550750" y="1610575"/>
            <a:ext cx="4663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Have a look at the resume.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does it consist of?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6" name="Google Shape;316;p79"/>
          <p:cNvSpPr/>
          <p:nvPr/>
        </p:nvSpPr>
        <p:spPr>
          <a:xfrm>
            <a:off x="1998775" y="2265275"/>
            <a:ext cx="2531775" cy="1018175"/>
          </a:xfrm>
          <a:custGeom>
            <a:rect b="b" l="l" r="r" t="t"/>
            <a:pathLst>
              <a:path extrusionOk="0" h="40727" w="101271">
                <a:moveTo>
                  <a:pt x="0" y="0"/>
                </a:moveTo>
                <a:cubicBezTo>
                  <a:pt x="0" y="14855"/>
                  <a:pt x="13268" y="30481"/>
                  <a:pt x="27361" y="35178"/>
                </a:cubicBezTo>
                <a:cubicBezTo>
                  <a:pt x="50787" y="42985"/>
                  <a:pt x="76579" y="40153"/>
                  <a:pt x="101271" y="40153"/>
                </a:cubicBezTo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